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3">
  <p:sldMasterIdLst>
    <p:sldMasterId id="2147483648" r:id="rId1"/>
  </p:sldMasterIdLst>
  <p:sldIdLst>
    <p:sldId id="259" r:id="rId2"/>
    <p:sldId id="260" r:id="rId3"/>
    <p:sldId id="264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5" r:id="rId14"/>
    <p:sldId id="276" r:id="rId15"/>
    <p:sldId id="273" r:id="rId16"/>
    <p:sldId id="277" r:id="rId17"/>
    <p:sldId id="278" r:id="rId18"/>
    <p:sldId id="279" r:id="rId19"/>
    <p:sldId id="28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37882"/>
            <a:ext cx="11122497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Соціально-педагогічний супровід дітей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2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 сімей, які опинилися в складних життєвих обставинах,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2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дошкільних навчальних закладах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uk-UA" sz="3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3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Запорощенко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І.І.,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методист з питань дошкільної освіти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районного методичного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кабінету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відділу освіти виконкому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Інгулецької районної у місті ради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10242" name="Picture 2" descr="http://allforchildren.ru/pictures/school3_s/school0305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95" y="3129566"/>
            <a:ext cx="3843411" cy="343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79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Звернення до Центру соціальних служб для сім'ї, дітей та молоді у разі: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2" cy="4175817"/>
          </a:xfrm>
        </p:spPr>
        <p:txBody>
          <a:bodyPr>
            <a:noAutofit/>
          </a:bodyPr>
          <a:lstStyle/>
          <a:p>
            <a:r>
              <a:rPr lang="uk-UA" sz="1200" b="1" dirty="0"/>
              <a:t>відсутності участі та контролю батьків питань, пов’язаних з навчанням дитини, вихованням у дошкільному навчальному закладі (невиконання дитиною домашніх завдань, часті випадки неготовності дитини до занять, псування підручників та відсутність шкільного приладдя, невідвідування батьківських зборів тощо);</a:t>
            </a:r>
            <a:endParaRPr lang="ru-RU" sz="1200" b="1" dirty="0"/>
          </a:p>
          <a:p>
            <a:r>
              <a:rPr lang="uk-UA" sz="1200" b="1" dirty="0"/>
              <a:t>ознак, які вказують на загальну затримку розвитку, педагогічну занедбаність дитини внаслідок нездатності батьків, осіб, які їх замінюють, забезпечити якісний догляд за нею;</a:t>
            </a:r>
            <a:endParaRPr lang="ru-RU" sz="1200" b="1" dirty="0"/>
          </a:p>
          <a:p>
            <a:r>
              <a:rPr lang="uk-UA" sz="1200" b="1" dirty="0"/>
              <a:t>систематичного пропуску дитиною навчання;</a:t>
            </a:r>
            <a:endParaRPr lang="ru-RU" sz="1200" b="1" dirty="0"/>
          </a:p>
          <a:p>
            <a:r>
              <a:rPr lang="uk-UA" sz="1200" b="1" dirty="0"/>
              <a:t>випадків вживання  дитиною алкоголю, наркотичних речовин;</a:t>
            </a:r>
            <a:endParaRPr lang="ru-RU" sz="1200" b="1" dirty="0"/>
          </a:p>
          <a:p>
            <a:r>
              <a:rPr lang="uk-UA" sz="1200" b="1" dirty="0"/>
              <a:t>ознак, які вказують на те, що мати, батько дитини, інший дорослий член сім'ї родини тривалий час перебуває у пригніченому емоційному стані, що впливає на їхню здатність забезпечити належний догляд дитини. </a:t>
            </a:r>
            <a:endParaRPr lang="ru-RU" sz="1200" b="1" dirty="0"/>
          </a:p>
        </p:txBody>
      </p:sp>
      <p:pic>
        <p:nvPicPr>
          <p:cNvPr id="16386" name="Picture 2" descr="http://files.adme.ru/files/news/part_14/149523/15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80" y="2054422"/>
            <a:ext cx="3670478" cy="409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80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Повідомлення у кримінальну міліцію у справах дітей при виявленні: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b="1" dirty="0"/>
              <a:t>батьки дитини, інші особи залучають дитину до праці, яка є шкідливою для її здоров’я, заважає навчанню, пов’язана з </a:t>
            </a:r>
            <a:r>
              <a:rPr lang="uk-UA" b="1" dirty="0" err="1"/>
              <a:t>продажем</a:t>
            </a:r>
            <a:r>
              <a:rPr lang="uk-UA" b="1" dirty="0"/>
              <a:t> алкоголю, наркотичних речовин тощо;</a:t>
            </a:r>
            <a:endParaRPr lang="ru-RU" b="1" dirty="0"/>
          </a:p>
          <a:p>
            <a:r>
              <a:rPr lang="uk-UA" b="1" dirty="0"/>
              <a:t>батьки дитини, інші особи заохочують дитину до вживання алкоголю, наркотичних речовин;</a:t>
            </a:r>
            <a:endParaRPr lang="ru-RU" b="1" dirty="0"/>
          </a:p>
          <a:p>
            <a:r>
              <a:rPr lang="uk-UA" b="1" dirty="0"/>
              <a:t>батьки дитини, інші особи втягують або примушують дитину до жебракування, крадіжок тощо.</a:t>
            </a:r>
            <a:endParaRPr lang="ru-RU" b="1" dirty="0"/>
          </a:p>
          <a:p>
            <a:r>
              <a:rPr lang="uk-UA" b="1" dirty="0"/>
              <a:t>дитина зазнає фізичного, сексуального, психологічного, економічного насильства</a:t>
            </a:r>
            <a:r>
              <a:rPr lang="uk-UA" dirty="0"/>
              <a:t>.</a:t>
            </a:r>
            <a:endParaRPr lang="ru-RU" dirty="0"/>
          </a:p>
        </p:txBody>
      </p:sp>
      <p:pic>
        <p:nvPicPr>
          <p:cNvPr id="17410" name="Picture 2" descr="http://files.adme.ru/files/news/part_14/149523/22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390" y="2160588"/>
            <a:ext cx="3552823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294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550989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/>
              <a:t>Дії адміністрації закладу </a:t>
            </a:r>
            <a:r>
              <a:rPr lang="uk-UA" sz="2400" b="1" dirty="0"/>
              <a:t>у</a:t>
            </a:r>
            <a:r>
              <a:rPr lang="uk-UA" sz="2400" b="1" dirty="0" smtClean="0"/>
              <a:t> </a:t>
            </a:r>
            <a:r>
              <a:rPr lang="uk-UA" sz="2400" b="1" dirty="0"/>
              <a:t>разі потрапляння дитини у складні життєві обставини чи при виявленні ознак, факторів, що можуть вказувати на ризики щодо їх виникнення</a:t>
            </a:r>
            <a:endParaRPr lang="ru-RU" sz="2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31843" y="2160589"/>
            <a:ext cx="5642162" cy="4087498"/>
          </a:xfrm>
        </p:spPr>
        <p:txBody>
          <a:bodyPr>
            <a:noAutofit/>
          </a:bodyPr>
          <a:lstStyle/>
          <a:p>
            <a:pPr lvl="0"/>
            <a:r>
              <a:rPr lang="uk-UA" sz="1000" b="1" dirty="0"/>
              <a:t>вивчення ситуації стосовно дитини, яка потребує захисту, та проведення заходів з попередження, усунення загрози життю і здоров’ю дитини;</a:t>
            </a:r>
            <a:endParaRPr lang="ru-RU" sz="1000" b="1" dirty="0"/>
          </a:p>
          <a:p>
            <a:pPr lvl="0"/>
            <a:r>
              <a:rPr lang="uk-UA" sz="1000" b="1" dirty="0"/>
              <a:t>за потреби – проведення медичного огляду дитини чи направлення її до закладу охорони здоров’я, </a:t>
            </a:r>
            <a:endParaRPr lang="ru-RU" sz="1000" b="1" dirty="0"/>
          </a:p>
          <a:p>
            <a:pPr lvl="0"/>
            <a:r>
              <a:rPr lang="uk-UA" sz="1000" b="1" dirty="0"/>
              <a:t>направлення інформації до служб, які забезпечують соціально-правовий захист дітей, районного, міського відділу, управління освіти; </a:t>
            </a:r>
            <a:endParaRPr lang="ru-RU" sz="1000" b="1" dirty="0"/>
          </a:p>
          <a:p>
            <a:pPr lvl="0"/>
            <a:r>
              <a:rPr lang="uk-UA" sz="1000" b="1" dirty="0"/>
              <a:t>формування з числа працівників закладу тимчасової команди індивідуальної підтримки дитини</a:t>
            </a:r>
            <a:r>
              <a:rPr lang="uk-UA" sz="1000" b="1" i="1" dirty="0"/>
              <a:t> </a:t>
            </a:r>
            <a:r>
              <a:rPr lang="uk-UA" sz="1000" b="1" dirty="0"/>
              <a:t>(для роботи з окремим випадком), визначення повноважень членів команди та відповідальності за проведення діагностики ситуації, оцінки потреб дитини, яка потрапила в складні життєві обставини, забезпечення реалізації заходів індивідуального плану роботи з дитиною; </a:t>
            </a:r>
            <a:endParaRPr lang="ru-RU" sz="1000" b="1" dirty="0"/>
          </a:p>
          <a:p>
            <a:pPr lvl="0"/>
            <a:r>
              <a:rPr lang="uk-UA" sz="1000" b="1" dirty="0"/>
              <a:t>розроблення індивідуального плану роботи з дитиною, яка має ознаки потрапляння у складні життєві обставини;</a:t>
            </a:r>
            <a:endParaRPr lang="ru-RU" sz="1000" b="1" dirty="0"/>
          </a:p>
          <a:p>
            <a:pPr lvl="0"/>
            <a:r>
              <a:rPr lang="uk-UA" sz="1000" b="1" dirty="0"/>
              <a:t>максимальне залучення відповідних спеціалістів суміжних галузей місцевого, районного та обласного рівнів для реалізації індивідуального плану роботи з дитиною та її сім’єю;</a:t>
            </a:r>
            <a:endParaRPr lang="ru-RU" sz="1000" b="1" dirty="0"/>
          </a:p>
          <a:p>
            <a:pPr lvl="0"/>
            <a:r>
              <a:rPr lang="uk-UA" sz="1000" b="1" dirty="0"/>
              <a:t>забезпечення ефективної взаємодії працівників закладу освіти, спрямованої на раннє виявлення кожної дитини, яка має ознаки перебування у складних життєвих обставинах, та надання їй необхідної допомоги відповідно до потреб;</a:t>
            </a:r>
            <a:endParaRPr lang="ru-RU" sz="1000" b="1" dirty="0"/>
          </a:p>
          <a:p>
            <a:pPr lvl="0"/>
            <a:r>
              <a:rPr lang="uk-UA" sz="1000" b="1" dirty="0"/>
              <a:t>створення умов для реалізації заходів, визначених індивідуальним планом. </a:t>
            </a:r>
            <a:endParaRPr lang="ru-RU" sz="1000" b="1" dirty="0"/>
          </a:p>
          <a:p>
            <a:endParaRPr lang="ru-RU" sz="1000" dirty="0"/>
          </a:p>
        </p:txBody>
      </p:sp>
      <p:pic>
        <p:nvPicPr>
          <p:cNvPr id="18434" name="Picture 2" descr="http://files.adme.ru/files/news/part_14/149523/17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366650"/>
            <a:ext cx="277544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505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425003"/>
            <a:ext cx="7766936" cy="2459865"/>
          </a:xfrm>
        </p:spPr>
        <p:txBody>
          <a:bodyPr/>
          <a:lstStyle/>
          <a:p>
            <a:pPr algn="ctr"/>
            <a:r>
              <a:rPr lang="uk-UA" sz="1100" b="1" dirty="0">
                <a:solidFill>
                  <a:schemeClr val="tx2">
                    <a:lumMod val="75000"/>
                  </a:schemeClr>
                </a:solidFill>
              </a:rPr>
              <a:t>ЖУРНАЛ 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1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1100" b="1" dirty="0">
                <a:solidFill>
                  <a:schemeClr val="tx2">
                    <a:lumMod val="75000"/>
                  </a:schemeClr>
                </a:solidFill>
              </a:rPr>
              <a:t>обліку повідомлень про виявлену дитину чи сім’ю з дитиною/дітьми, 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1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1100" b="1" dirty="0">
                <a:solidFill>
                  <a:schemeClr val="tx2">
                    <a:lumMod val="75000"/>
                  </a:schemeClr>
                </a:solidFill>
              </a:rPr>
              <a:t>яка має ознаки складних життєвих обставин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1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11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1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1100" b="1" dirty="0">
                <a:solidFill>
                  <a:schemeClr val="tx2">
                    <a:lumMod val="75000"/>
                  </a:schemeClr>
                </a:solidFill>
              </a:rPr>
              <a:t>_______________________________________________________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1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1100" b="1" dirty="0">
                <a:solidFill>
                  <a:schemeClr val="tx2">
                    <a:lumMod val="75000"/>
                  </a:schemeClr>
                </a:solidFill>
              </a:rPr>
              <a:t>(заклад освіти)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1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1100" b="1" dirty="0">
                <a:solidFill>
                  <a:schemeClr val="tx2">
                    <a:lumMod val="75000"/>
                  </a:schemeClr>
                </a:solidFill>
              </a:rPr>
              <a:t>______________________________________________________ </a:t>
            </a:r>
            <a:br>
              <a:rPr lang="uk-UA" sz="11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1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1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1100" b="1" dirty="0">
                <a:solidFill>
                  <a:schemeClr val="tx2">
                    <a:lumMod val="75000"/>
                  </a:schemeClr>
                </a:solidFill>
              </a:rPr>
              <a:t>Розпочато _________ 20__ р. № ________ </a:t>
            </a:r>
            <a:br>
              <a:rPr lang="uk-UA" sz="11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1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1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1100" b="1" dirty="0">
                <a:solidFill>
                  <a:schemeClr val="tx2">
                    <a:lumMod val="75000"/>
                  </a:schemeClr>
                </a:solidFill>
              </a:rPr>
              <a:t>Закінчено _________ 20__ р. № ________ </a:t>
            </a:r>
            <a:br>
              <a:rPr lang="uk-UA" sz="11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2884869"/>
            <a:ext cx="7766936" cy="329699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795861"/>
              </p:ext>
            </p:extLst>
          </p:nvPr>
        </p:nvGraphicFramePr>
        <p:xfrm>
          <a:off x="1507067" y="2884868"/>
          <a:ext cx="8499818" cy="32969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32128"/>
                <a:gridCol w="1273402"/>
                <a:gridCol w="1132128"/>
                <a:gridCol w="1174537"/>
                <a:gridCol w="1026410"/>
                <a:gridCol w="1132128"/>
                <a:gridCol w="1132128"/>
                <a:gridCol w="496957"/>
              </a:tblGrid>
              <a:tr h="3296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№ з\п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Дата, час надходження повідомлення, вид  повідомлення (усне, письмове)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Від кого надійшло повідомлення (прізвище, ім’я, по батькові, адреса фізичної особи, найменування, місцезнаходження юридичної особи, інше джерело інформації)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Стислий зміст повідомлення (відомості про дитину чи сім’ю з дитиною/дітьми, місцезнаходження, ознаки складних життєвих обставин)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Дата обстеження умов, у яких перебуває дитина чи сім’я з дитиною/ дітьми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Результати перевірки повідомлення про виявлену дитину чи сім’ю з дитиною/ дітьми,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яка має ознаки складних життєвих обставин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Вжиті заходи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Примітка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720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8490" y="0"/>
            <a:ext cx="6465195" cy="6594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ts val="1300"/>
              </a:lnSpc>
              <a:spcAft>
                <a:spcPts val="0"/>
              </a:spcAft>
              <a:tabLst>
                <a:tab pos="34290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Бланк закладу освіти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ctr">
              <a:lnSpc>
                <a:spcPts val="1300"/>
              </a:lnSpc>
              <a:spcAft>
                <a:spcPts val="0"/>
              </a:spcAft>
              <a:tabLst>
                <a:tab pos="34290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ctr">
              <a:lnSpc>
                <a:spcPts val="1300"/>
              </a:lnSpc>
              <a:spcAft>
                <a:spcPts val="0"/>
              </a:spcAft>
              <a:tabLst>
                <a:tab pos="34290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ctr">
              <a:lnSpc>
                <a:spcPts val="1300"/>
              </a:lnSpc>
              <a:spcAft>
                <a:spcPts val="0"/>
              </a:spcAft>
              <a:tabLst>
                <a:tab pos="34290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ПОВІДОМЛЕННЯ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ctr">
              <a:lnSpc>
                <a:spcPts val="1300"/>
              </a:lnSpc>
              <a:spcAft>
                <a:spcPts val="0"/>
              </a:spcAft>
              <a:tabLst>
                <a:tab pos="34290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 виявлену дитину чи сім’ю з дитиною/дітьми,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ctr">
              <a:lnSpc>
                <a:spcPts val="1300"/>
              </a:lnSpc>
              <a:spcAft>
                <a:spcPts val="0"/>
              </a:spcAft>
              <a:tabLst>
                <a:tab pos="34290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яка має ознаки складних життєвих обставин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ctr">
              <a:lnSpc>
                <a:spcPts val="1300"/>
              </a:lnSpc>
              <a:spcAft>
                <a:spcPts val="0"/>
              </a:spcAft>
              <a:tabLst>
                <a:tab pos="34290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(необхідне підкреслити)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ctr">
              <a:lnSpc>
                <a:spcPts val="1300"/>
              </a:lnSpc>
              <a:spcAft>
                <a:spcPts val="0"/>
              </a:spcAft>
              <a:tabLst>
                <a:tab pos="34290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ctr">
              <a:lnSpc>
                <a:spcPts val="1300"/>
              </a:lnSpc>
              <a:spcAft>
                <a:spcPts val="0"/>
              </a:spcAft>
              <a:tabLst>
                <a:tab pos="34290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_____________________________________________________________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ctr">
              <a:lnSpc>
                <a:spcPts val="1300"/>
              </a:lnSpc>
              <a:spcAft>
                <a:spcPts val="0"/>
              </a:spcAft>
              <a:tabLst>
                <a:tab pos="34290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прізвище, ім’я, по батькові </a:t>
            </a:r>
            <a:r>
              <a:rPr lang="uk-UA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дитини  та/або членів сім’ї 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ts val="1300"/>
              </a:lnSpc>
              <a:spcAft>
                <a:spcPts val="0"/>
              </a:spcAft>
              <a:tabLst>
                <a:tab pos="34290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300"/>
              </a:lnSpc>
              <a:spcAft>
                <a:spcPts val="0"/>
              </a:spcAft>
              <a:tabLst>
                <a:tab pos="34290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проживає/перебуває за </a:t>
            </a:r>
            <a:r>
              <a:rPr lang="uk-UA" sz="1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адресою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______________________________________________________________________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300"/>
              </a:lnSpc>
              <a:spcAft>
                <a:spcPts val="0"/>
              </a:spcAft>
              <a:tabLst>
                <a:tab pos="34290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причина направлення повідомлення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(ознаки складних життєвих обставин):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ctr">
              <a:lnSpc>
                <a:spcPts val="1300"/>
              </a:lnSpc>
              <a:spcAft>
                <a:spcPts val="0"/>
              </a:spcAft>
              <a:tabLst>
                <a:tab pos="34290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300"/>
              </a:lnSpc>
              <a:spcAft>
                <a:spcPts val="0"/>
              </a:spcAft>
              <a:tabLst>
                <a:tab pos="34290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потреба у вжитті негайних дій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uk-UA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_________________________________________________________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300"/>
              </a:lnSpc>
              <a:spcAft>
                <a:spcPts val="0"/>
              </a:spcAft>
              <a:tabLst>
                <a:tab pos="34290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ts val="1300"/>
              </a:lnSpc>
              <a:spcAft>
                <a:spcPts val="0"/>
              </a:spcAft>
              <a:tabLst>
                <a:tab pos="34290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300"/>
              </a:lnSpc>
              <a:spcAft>
                <a:spcPts val="0"/>
              </a:spcAft>
              <a:tabLst>
                <a:tab pos="34290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документи, що додаються:</a:t>
            </a:r>
            <a:r>
              <a:rPr lang="uk-UA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_____________________________________________________________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300"/>
              </a:lnSpc>
              <a:spcAft>
                <a:spcPts val="0"/>
              </a:spcAft>
              <a:tabLst>
                <a:tab pos="34290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ts val="1300"/>
              </a:lnSpc>
              <a:spcAft>
                <a:spcPts val="0"/>
              </a:spcAft>
              <a:tabLst>
                <a:tab pos="34290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ts val="1300"/>
              </a:lnSpc>
              <a:spcAft>
                <a:spcPts val="0"/>
              </a:spcAft>
              <a:tabLst>
                <a:tab pos="34290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ts val="1300"/>
              </a:lnSpc>
              <a:spcAft>
                <a:spcPts val="0"/>
              </a:spcAft>
              <a:tabLst>
                <a:tab pos="34290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___________________________________________________________________________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300"/>
              </a:lnSpc>
              <a:spcAft>
                <a:spcPts val="0"/>
              </a:spcAft>
              <a:tabLst>
                <a:tab pos="34290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(посада, прізвище, ім’я, по батькові,  підпис, контактний телефон особи, яка направила повідомлення)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ts val="1300"/>
              </a:lnSpc>
              <a:spcAft>
                <a:spcPts val="0"/>
              </a:spcAft>
              <a:tabLst>
                <a:tab pos="34290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ts val="1300"/>
              </a:lnSpc>
              <a:spcAft>
                <a:spcPts val="0"/>
              </a:spcAft>
              <a:tabLst>
                <a:tab pos="34290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Дата повідомлення, якщо не зазначено на бланку.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30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209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b="1" i="1" dirty="0"/>
              <a:t>Т</a:t>
            </a:r>
            <a:r>
              <a:rPr lang="uk-UA" b="1" i="1" dirty="0" smtClean="0"/>
              <a:t>имчасова </a:t>
            </a:r>
            <a:r>
              <a:rPr lang="uk-UA" b="1" i="1" dirty="0"/>
              <a:t>команда індивідуальної підтримки </a:t>
            </a:r>
            <a:r>
              <a:rPr lang="uk-UA" b="1" i="1" dirty="0" smtClean="0"/>
              <a:t>дитини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65916" y="2794715"/>
            <a:ext cx="5177308" cy="3246645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Соціальний педагог;</a:t>
            </a:r>
          </a:p>
          <a:p>
            <a:r>
              <a:rPr lang="uk-UA" sz="3200" b="1" dirty="0" smtClean="0"/>
              <a:t>Практичний психолог;</a:t>
            </a:r>
          </a:p>
          <a:p>
            <a:r>
              <a:rPr lang="uk-UA" sz="3200" b="1" dirty="0" smtClean="0"/>
              <a:t>Вихователь-куратор;</a:t>
            </a:r>
          </a:p>
          <a:p>
            <a:r>
              <a:rPr lang="uk-UA" sz="3200" b="1" dirty="0" smtClean="0"/>
              <a:t>Медичний працівник.</a:t>
            </a:r>
          </a:p>
          <a:p>
            <a:endParaRPr lang="uk-UA" sz="3200" b="1" dirty="0" smtClean="0"/>
          </a:p>
          <a:p>
            <a:endParaRPr lang="ru-RU" sz="3200" dirty="0"/>
          </a:p>
        </p:txBody>
      </p:sp>
      <p:pic>
        <p:nvPicPr>
          <p:cNvPr id="19458" name="Picture 2" descr="http://allforchildren.ru/pictures/school3_s/school03078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778" y="2456803"/>
            <a:ext cx="3985352" cy="337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06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283594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Документація щодо соціально-педагогічного супроводу дітей із сімей, що опинилися у складних життєвих обставинах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695" y="1893194"/>
            <a:ext cx="8596668" cy="4148168"/>
          </a:xfrm>
        </p:spPr>
        <p:txBody>
          <a:bodyPr/>
          <a:lstStyle/>
          <a:p>
            <a:r>
              <a:rPr lang="uk-UA" sz="3200" b="1" i="1" dirty="0" smtClean="0"/>
              <a:t>індивідуальна картка дитини;</a:t>
            </a:r>
          </a:p>
          <a:p>
            <a:r>
              <a:rPr lang="uk-UA" sz="3200" b="1" i="1" dirty="0" smtClean="0"/>
              <a:t>індивідуальна картка </a:t>
            </a:r>
            <a:r>
              <a:rPr lang="uk-UA" sz="3200" b="1" i="1" dirty="0"/>
              <a:t>соціально-психологічного супроводу </a:t>
            </a:r>
            <a:r>
              <a:rPr lang="uk-UA" sz="3200" b="1" i="1" dirty="0" smtClean="0"/>
              <a:t>дитини;</a:t>
            </a:r>
          </a:p>
          <a:p>
            <a:r>
              <a:rPr lang="uk-UA" sz="3200" b="1" i="1" dirty="0"/>
              <a:t>індивідуальний план супроводу </a:t>
            </a:r>
            <a:r>
              <a:rPr lang="uk-UA" sz="3200" b="1" i="1" dirty="0" smtClean="0"/>
              <a:t>дитини;</a:t>
            </a:r>
          </a:p>
          <a:p>
            <a:r>
              <a:rPr lang="uk-UA" sz="3200" b="1" i="1" dirty="0"/>
              <a:t>о</a:t>
            </a:r>
            <a:r>
              <a:rPr lang="uk-UA" sz="3200" b="1" i="1" dirty="0" smtClean="0"/>
              <a:t>блік роботи з дитиною.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79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iles.adme.ru/files/news/part_14/149523/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669700"/>
            <a:ext cx="7856112" cy="596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467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files.adme.ru/files/news/part_14/149523/1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977" y="412124"/>
            <a:ext cx="7662929" cy="604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149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49059" y="3718171"/>
            <a:ext cx="20225513" cy="38145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dirty="0" smtClean="0"/>
              <a:t>Допоможемо сім'ї разом!</a:t>
            </a:r>
            <a:endParaRPr lang="ru-RU" sz="4400" b="1" dirty="0"/>
          </a:p>
        </p:txBody>
      </p:sp>
      <p:pic>
        <p:nvPicPr>
          <p:cNvPr id="30722" name="Picture 2" descr="насилие над ребенком, ребенка изнасилова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680" y="190161"/>
            <a:ext cx="4011321" cy="428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405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034" y="180303"/>
            <a:ext cx="9362941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endParaRPr lang="uk-UA" dirty="0" smtClean="0">
              <a:solidFill>
                <a:srgbClr val="000000"/>
              </a:solidFill>
              <a:latin typeface="Times New Roman CYR" panose="02020603050405020304" pitchFamily="18" charset="0"/>
              <a:ea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r>
              <a:rPr lang="uk-UA" sz="3600" dirty="0" smtClean="0">
                <a:solidFill>
                  <a:schemeClr val="accent5"/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Нормативне забезпечення соціально-правового захисту дітей</a:t>
            </a:r>
            <a:endParaRPr lang="uk-UA" dirty="0" smtClean="0">
              <a:solidFill>
                <a:srgbClr val="000000"/>
              </a:solidFill>
              <a:latin typeface="Times New Roman CYR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uk-UA" b="1" dirty="0" smtClean="0">
                <a:solidFill>
                  <a:srgbClr val="000000"/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Конвенції </a:t>
            </a:r>
            <a:r>
              <a:rPr lang="uk-UA" b="1" dirty="0">
                <a:solidFill>
                  <a:srgbClr val="000000"/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ООН про права дитини, </a:t>
            </a:r>
            <a:endParaRPr lang="uk-UA" b="1" dirty="0" smtClean="0">
              <a:solidFill>
                <a:srgbClr val="000000"/>
              </a:solidFill>
              <a:latin typeface="Times New Roman CYR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uk-UA" b="1" dirty="0" smtClean="0">
                <a:solidFill>
                  <a:srgbClr val="000000"/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Сімейного </a:t>
            </a:r>
            <a:r>
              <a:rPr lang="uk-UA" b="1" dirty="0">
                <a:solidFill>
                  <a:srgbClr val="000000"/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кодексу України, </a:t>
            </a:r>
            <a:endParaRPr lang="uk-UA" b="1" dirty="0" smtClean="0">
              <a:solidFill>
                <a:srgbClr val="000000"/>
              </a:solidFill>
              <a:latin typeface="Times New Roman CYR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uk-UA" b="1" dirty="0" smtClean="0">
                <a:solidFill>
                  <a:srgbClr val="000000"/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Законів </a:t>
            </a:r>
            <a:r>
              <a:rPr lang="uk-UA" b="1" dirty="0">
                <a:solidFill>
                  <a:srgbClr val="000000"/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України «Про охорону дитинства», </a:t>
            </a:r>
            <a:endParaRPr lang="uk-UA" b="1" dirty="0" smtClean="0">
              <a:solidFill>
                <a:srgbClr val="000000"/>
              </a:solidFill>
              <a:latin typeface="Times New Roman CYR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uk-UA" b="1" dirty="0" smtClean="0">
                <a:solidFill>
                  <a:srgbClr val="000000"/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b="1" dirty="0">
                <a:solidFill>
                  <a:srgbClr val="000000"/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Про освіту», </a:t>
            </a:r>
            <a:endParaRPr lang="uk-UA" b="1" dirty="0" smtClean="0">
              <a:solidFill>
                <a:srgbClr val="000000"/>
              </a:solidFill>
              <a:latin typeface="Times New Roman CYR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uk-UA" b="1" dirty="0" smtClean="0">
                <a:solidFill>
                  <a:srgbClr val="000000"/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b="1" dirty="0">
                <a:solidFill>
                  <a:srgbClr val="000000"/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Про загальну середню освіту», </a:t>
            </a:r>
            <a:endParaRPr lang="uk-UA" b="1" dirty="0" smtClean="0">
              <a:solidFill>
                <a:srgbClr val="000000"/>
              </a:solidFill>
              <a:latin typeface="Times New Roman CYR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uk-UA" b="1" dirty="0" smtClean="0">
                <a:solidFill>
                  <a:srgbClr val="000000"/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b="1" dirty="0">
                <a:solidFill>
                  <a:srgbClr val="000000"/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Про дошкільну освіту</a:t>
            </a:r>
            <a:r>
              <a:rPr lang="uk-UA" b="1" dirty="0" smtClean="0">
                <a:solidFill>
                  <a:srgbClr val="000000"/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», </a:t>
            </a:r>
          </a:p>
          <a:p>
            <a:pPr indent="449580" algn="just">
              <a:spcAft>
                <a:spcPts val="0"/>
              </a:spcAft>
            </a:pPr>
            <a:r>
              <a:rPr lang="uk-UA" b="1" dirty="0" smtClean="0">
                <a:solidFill>
                  <a:srgbClr val="000000"/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b="1" dirty="0">
                <a:solidFill>
                  <a:srgbClr val="000000"/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Про попередження насильства в сім’ї», </a:t>
            </a:r>
            <a:endParaRPr lang="uk-UA" b="1" dirty="0" smtClean="0">
              <a:solidFill>
                <a:srgbClr val="000000"/>
              </a:solidFill>
              <a:latin typeface="Times New Roman CYR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uk-UA" b="1" dirty="0" smtClean="0">
                <a:solidFill>
                  <a:srgbClr val="000000"/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«Про соціальну роботу»,</a:t>
            </a:r>
          </a:p>
          <a:p>
            <a:pPr indent="449580" algn="just">
              <a:spcAft>
                <a:spcPts val="0"/>
              </a:spcAft>
            </a:pPr>
            <a:r>
              <a:rPr lang="uk-UA" b="1" dirty="0" smtClean="0">
                <a:solidFill>
                  <a:srgbClr val="000000"/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Порядку </a:t>
            </a:r>
            <a:r>
              <a:rPr lang="uk-UA" b="1" dirty="0">
                <a:solidFill>
                  <a:srgbClr val="000000"/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розгляду звернень та повідомлень з приводу  жорстокого поводження з </a:t>
            </a:r>
            <a:r>
              <a:rPr lang="uk-UA" b="1" dirty="0" smtClean="0">
                <a:solidFill>
                  <a:srgbClr val="000000"/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   дітьми </a:t>
            </a:r>
            <a:r>
              <a:rPr lang="uk-UA" b="1" dirty="0">
                <a:solidFill>
                  <a:srgbClr val="000000"/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або реальної загрози його </a:t>
            </a:r>
            <a:r>
              <a:rPr lang="uk-UA" b="1" dirty="0" smtClean="0">
                <a:solidFill>
                  <a:srgbClr val="000000"/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вчинення, </a:t>
            </a:r>
          </a:p>
          <a:p>
            <a:pPr indent="449580" algn="just">
              <a:spcAft>
                <a:spcPts val="0"/>
              </a:spcAft>
            </a:pPr>
            <a:r>
              <a:rPr lang="uk-UA" b="1" dirty="0" smtClean="0">
                <a:solidFill>
                  <a:srgbClr val="000000"/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Інструкції </a:t>
            </a:r>
            <a:r>
              <a:rPr lang="uk-UA" b="1" dirty="0">
                <a:solidFill>
                  <a:srgbClr val="000000"/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щодо порядку взаємодії управлінь (відділів) у справах сім'ї, молоді та спорту, служб у справах дітей, центрів соціальних служб для сім'ї, дітей та молоді й відповідних підрозділів органів внутрішніх справ з питань здійснення заходів з попередження насильства в </a:t>
            </a:r>
            <a:r>
              <a:rPr lang="uk-UA" b="1" dirty="0" smtClean="0">
                <a:solidFill>
                  <a:srgbClr val="000000"/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сім'ї,</a:t>
            </a:r>
          </a:p>
          <a:p>
            <a:pPr indent="449580" algn="just">
              <a:spcAft>
                <a:spcPts val="0"/>
              </a:spcAft>
            </a:pPr>
            <a:r>
              <a:rPr lang="uk-UA" b="1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Порядок взаємодії суб'єктів соціальної роботи із сім'ями,  які опинилися у складних життєвих обставинах,</a:t>
            </a:r>
          </a:p>
          <a:p>
            <a:pPr indent="449580" algn="just">
              <a:spcAft>
                <a:spcPts val="0"/>
              </a:spcAft>
            </a:pPr>
            <a:r>
              <a:rPr lang="uk-UA" b="1" dirty="0" smtClean="0">
                <a:solidFill>
                  <a:srgbClr val="000000"/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Порядок здійснення соціального супроводу центрами соціальних служб для сім'ї, дітей та молоді сімей та осіб, які опинилися у складних життєвих обставинах.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091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54400" y="445652"/>
            <a:ext cx="64236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Складними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визначаються такі </a:t>
            </a: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життєві обставини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що об'єктивно порушують нормальну життєдіяльність особи, наслідки яких вона не може подолати самостійно (інвалідність, часткова втрата рухової активності у зв'язку із станом здоров'я, самотність, сирітство, безпритульність, відсутність житла або роботи, насильство, зневажливе ставлення та негативні стосунки в сім'ї, малозабезпеченість, психологічний чи психічний розлад, стихійне лихо, катастрофа тощо).</a:t>
            </a:r>
            <a:endParaRPr lang="ru-RU" sz="2800" dirty="0"/>
          </a:p>
        </p:txBody>
      </p:sp>
      <p:pic>
        <p:nvPicPr>
          <p:cNvPr id="7170" name="Picture 2" descr="http://files.adme.ru/files/news/part_14/149523/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52" y="606514"/>
            <a:ext cx="3155548" cy="582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804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3639" y="605307"/>
            <a:ext cx="593716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latin typeface="Times New Roman CYR" panose="02020603050405020304" pitchFamily="18" charset="0"/>
                <a:ea typeface="Times New Roman" panose="02020603050405020304" pitchFamily="18" charset="0"/>
              </a:rPr>
              <a:t>Сім'я</a:t>
            </a:r>
            <a:r>
              <a:rPr lang="uk-UA" sz="3200" b="1" i="1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,  що  перебуває  у  складних  життєвих  обставинах</a:t>
            </a:r>
            <a:r>
              <a:rPr lang="uk-UA" sz="3200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,  –  це  сім'я,  </a:t>
            </a:r>
            <a:r>
              <a:rPr lang="uk-UA" sz="3200" dirty="0">
                <a:solidFill>
                  <a:srgbClr val="000000"/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яка втратила свої виховні можливості через виникнення таких  умов, що  порушують  нормальну  життєдіяльність  одного  або  кількох  членів  сім'ї, наслідки яких вони не можуть подолати самостійно. </a:t>
            </a:r>
            <a:endParaRPr lang="ru-RU" sz="3200" dirty="0"/>
          </a:p>
        </p:txBody>
      </p:sp>
      <p:pic>
        <p:nvPicPr>
          <p:cNvPr id="8194" name="Picture 2" descr="Информация Национального Центра по проблеме жестокого обращения с ребенком и отсутствия заботы о ребенке, СШ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271" y="605307"/>
            <a:ext cx="3884952" cy="526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675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u="sng" dirty="0" smtClean="0">
                <a:solidFill>
                  <a:schemeClr val="tx2">
                    <a:lumMod val="75000"/>
                  </a:schemeClr>
                </a:solidFill>
              </a:rPr>
              <a:t>Алгоритм дій щодо соціально-педагогічного супроводу дітей із сімей СЖО </a:t>
            </a:r>
            <a:endParaRPr lang="ru-RU" sz="28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403414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sz="1900" b="1" dirty="0"/>
              <a:t>Керівником навчального закладу наказом призначається </a:t>
            </a:r>
            <a:r>
              <a:rPr lang="uk-UA" sz="1900" b="1" i="1" dirty="0"/>
              <a:t>координатор з протидії насильства над дітьми, </a:t>
            </a:r>
            <a:r>
              <a:rPr lang="uk-UA" sz="1900" b="1" dirty="0"/>
              <a:t>який здійснює загальну координацію діяльності закладу щодо роботи з дитиною, яка має ознаки складних життєвих обставин або ризиків їх настання, а також координацію профілактичної роботи в закладі щодо запобігання насильства над дітьми. Координатор складає план роботи закладу щодо попередження насильства, захисту прав дітей.</a:t>
            </a:r>
            <a:endParaRPr lang="ru-RU" sz="1900" b="1" dirty="0"/>
          </a:p>
          <a:p>
            <a:endParaRPr lang="ru-RU" dirty="0"/>
          </a:p>
        </p:txBody>
      </p:sp>
      <p:pic>
        <p:nvPicPr>
          <p:cNvPr id="9218" name="Picture 2" descr="http://allforchildren.ru/pictures/school3_s/school03046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07" y="2060619"/>
            <a:ext cx="3876541" cy="387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205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731" y="373487"/>
            <a:ext cx="48166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atin typeface="Times New Roman CYR" panose="02020603050405020304" pitchFamily="18" charset="0"/>
                <a:ea typeface="Times New Roman" panose="02020603050405020304" pitchFamily="18" charset="0"/>
              </a:rPr>
              <a:t>Виявлення </a:t>
            </a:r>
            <a:r>
              <a:rPr lang="uk-UA" sz="2800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ознак чи факторів, що можуть вказувати на складні життєві обставини або  ризики щодо їх виникнення стосовно дитини,</a:t>
            </a:r>
            <a:r>
              <a:rPr lang="uk-UA" sz="2800" b="1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 smtClean="0">
                <a:latin typeface="Times New Roman CYR" panose="02020603050405020304" pitchFamily="18" charset="0"/>
                <a:ea typeface="Times New Roman" panose="02020603050405020304" pitchFamily="18" charset="0"/>
              </a:rPr>
              <a:t>передача </a:t>
            </a:r>
            <a:r>
              <a:rPr lang="uk-UA" sz="2800" b="1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керівнику або визначеному в закладі координатору з протидії насильства над дітьми </a:t>
            </a:r>
            <a:r>
              <a:rPr lang="uk-UA" sz="2800" b="1" dirty="0" smtClean="0">
                <a:latin typeface="Times New Roman CYR" panose="02020603050405020304" pitchFamily="18" charset="0"/>
                <a:ea typeface="Times New Roman" panose="02020603050405020304" pitchFamily="18" charset="0"/>
              </a:rPr>
              <a:t>інформації </a:t>
            </a:r>
            <a:r>
              <a:rPr lang="uk-UA" sz="2800" b="1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про  дитину </a:t>
            </a:r>
            <a:r>
              <a:rPr lang="uk-UA" sz="2800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з метою планування подальших дій щодо її </a:t>
            </a:r>
            <a:r>
              <a:rPr lang="uk-UA" sz="2800" dirty="0" smtClean="0">
                <a:latin typeface="Times New Roman CYR" panose="02020603050405020304" pitchFamily="18" charset="0"/>
                <a:ea typeface="Times New Roman" panose="02020603050405020304" pitchFamily="18" charset="0"/>
              </a:rPr>
              <a:t>захисту</a:t>
            </a:r>
            <a:endParaRPr lang="ru-RU" sz="2800" dirty="0"/>
          </a:p>
        </p:txBody>
      </p:sp>
      <p:pic>
        <p:nvPicPr>
          <p:cNvPr id="11266" name="Picture 2" descr="http://files.adme.ru/files/news/part_14/149523/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16" y="373487"/>
            <a:ext cx="4417454" cy="616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0192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347780"/>
              </p:ext>
            </p:extLst>
          </p:nvPr>
        </p:nvGraphicFramePr>
        <p:xfrm>
          <a:off x="763825" y="2820473"/>
          <a:ext cx="9449120" cy="283335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1117"/>
                <a:gridCol w="1141454"/>
                <a:gridCol w="806955"/>
                <a:gridCol w="1020505"/>
                <a:gridCol w="1249174"/>
                <a:gridCol w="1343665"/>
                <a:gridCol w="772938"/>
                <a:gridCol w="1069640"/>
                <a:gridCol w="943022"/>
                <a:gridCol w="640650"/>
              </a:tblGrid>
              <a:tr h="28333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№ з\п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53340"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Прізвище, </a:t>
                      </a:r>
                      <a:r>
                        <a:rPr lang="uk-UA" sz="1400" dirty="0">
                          <a:effectLst/>
                        </a:rPr>
                        <a:t>ім’я, по батькові дитини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Дата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народ-</a:t>
                      </a:r>
                      <a:r>
                        <a:rPr lang="uk-UA" sz="1600" dirty="0" err="1">
                          <a:effectLst/>
                        </a:rPr>
                        <a:t>ження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" indent="-45720"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Адреса прожи-</a:t>
                      </a:r>
                      <a:r>
                        <a:rPr lang="uk-UA" sz="1600" dirty="0" err="1">
                          <a:effectLst/>
                        </a:rPr>
                        <a:t>вання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Інформація про батьків, соціальний статус дитини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Місце навчання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(навчальний заклад, </a:t>
                      </a:r>
                      <a:r>
                        <a:rPr lang="uk-UA" sz="1400" dirty="0" smtClean="0">
                          <a:effectLst/>
                        </a:rPr>
                        <a:t>група</a:t>
                      </a:r>
                      <a:r>
                        <a:rPr lang="uk-UA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Дата взяття на облік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Ознаки складних життєвих обставин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Вжиті заходи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Приміт-ка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4546" y="1202011"/>
            <a:ext cx="1130765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Банк даних про дітей,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які опинилися у складних життєвих обставинах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0815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53070" y="425003"/>
            <a:ext cx="350305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uk-UA" sz="1400" b="1" u="sng" dirty="0" smtClean="0">
                <a:latin typeface="Times New Roman CYR" panose="02020603050405020304" pitchFamily="18" charset="0"/>
                <a:ea typeface="Times New Roman" panose="02020603050405020304" pitchFamily="18" charset="0"/>
              </a:rPr>
              <a:t>Координатор </a:t>
            </a:r>
            <a:r>
              <a:rPr lang="uk-UA" sz="1400" b="1" u="sng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здійснює такі заходи </a:t>
            </a:r>
            <a:r>
              <a:rPr lang="uk-UA" sz="1400" b="1" u="sng" dirty="0" smtClean="0">
                <a:latin typeface="Times New Roman CYR" panose="02020603050405020304" pitchFamily="18" charset="0"/>
                <a:ea typeface="Times New Roman" panose="02020603050405020304" pitchFamily="18" charset="0"/>
              </a:rPr>
              <a:t>: </a:t>
            </a:r>
            <a:endParaRPr lang="ru-RU" sz="14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 CYR" panose="02020603050405020304" pitchFamily="18" charset="0"/>
              <a:buChar char="-"/>
              <a:tabLst>
                <a:tab pos="180340" algn="l"/>
              </a:tabLst>
            </a:pPr>
            <a:r>
              <a:rPr lang="uk-UA" sz="1400" b="1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оцінює ситуацію, потреби дитини на основі проведення бесіди з дитиною, її батьками, іншими особами, працівниками закладу, від яких надійшла інформація;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 CYR" panose="02020603050405020304" pitchFamily="18" charset="0"/>
              <a:buChar char="-"/>
              <a:tabLst>
                <a:tab pos="180340" algn="l"/>
              </a:tabLst>
            </a:pPr>
            <a:r>
              <a:rPr lang="uk-UA" sz="1400" b="1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аналізує отриману інформацію щодо дитини та виділяє ймовірні ризики відповідно до переліку ознак та факторів;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 CYR" panose="02020603050405020304" pitchFamily="18" charset="0"/>
              <a:buChar char="-"/>
              <a:tabLst>
                <a:tab pos="180340" algn="l"/>
              </a:tabLst>
            </a:pPr>
            <a:r>
              <a:rPr lang="uk-UA" sz="1400" b="1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координує діяльність тимчасової команди індивідуальної підтримки дитини, яка формується керівником закладу;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 CYR" panose="02020603050405020304" pitchFamily="18" charset="0"/>
              <a:buChar char="-"/>
              <a:tabLst>
                <a:tab pos="180340" algn="l"/>
              </a:tabLst>
            </a:pPr>
            <a:r>
              <a:rPr lang="uk-UA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веде журнал обліку повідомлень про виявлену дитину чи сім’ю з дитиною/дітьми, яка має ознаки складних життєвих обставин;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 CYR" panose="02020603050405020304" pitchFamily="18" charset="0"/>
              <a:buChar char="-"/>
              <a:tabLst>
                <a:tab pos="180340" algn="l"/>
              </a:tabLst>
            </a:pPr>
            <a:r>
              <a:rPr lang="uk-UA" sz="1400" b="1" dirty="0">
                <a:solidFill>
                  <a:srgbClr val="000000"/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uk-UA" sz="1400" b="1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роводить моніторинг ефективності заходів щодо усунення складних життєвих обставин, в яких опинилася дитина, результативності просвітницької та профілактичної роботи;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 CYR" panose="02020603050405020304" pitchFamily="18" charset="0"/>
              <a:buChar char="-"/>
              <a:tabLst>
                <a:tab pos="180340" algn="l"/>
              </a:tabLst>
            </a:pPr>
            <a:r>
              <a:rPr lang="uk-UA" sz="1400" b="1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готує та направляє</a:t>
            </a:r>
            <a:r>
              <a:rPr lang="uk-UA" sz="1400" b="1" i="1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 повідомлення </a:t>
            </a:r>
            <a:r>
              <a:rPr lang="uk-UA" sz="1400" b="1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про дитину, яка опинилася в складних життєвих обставинах, до виконкому районної ради. </a:t>
            </a: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338" name="Picture 2" descr="http://funforkids.ru/pictures/school3/school0303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9" y="228376"/>
            <a:ext cx="466725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958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43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419703" cy="1320800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Звернення до служби у справах дітей у випадках:</a:t>
            </a:r>
            <a:endParaRPr lang="ru-RU" sz="2400" b="1" dirty="0"/>
          </a:p>
        </p:txBody>
      </p:sp>
      <p:pic>
        <p:nvPicPr>
          <p:cNvPr id="15362" name="Picture 2" descr="http://files.adme.ru/files/news/part_14/149523/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303" y="1270000"/>
            <a:ext cx="2496534" cy="413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4700" y="1270000"/>
            <a:ext cx="83455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spcAft>
                <a:spcPts val="0"/>
              </a:spcAft>
            </a:pPr>
            <a:r>
              <a:rPr lang="uk-UA" b="1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фізичного, психологічного, сексуального, економічного насильства над дитиною, систематичного недбалого ставлення до дитини з боку батьків, осіб, які їх замінюють, в тому числі залишення дитини  без догляду або у ситуації небезпеки;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algn="just">
              <a:spcAft>
                <a:spcPts val="0"/>
              </a:spcAft>
            </a:pPr>
            <a:r>
              <a:rPr lang="uk-UA" b="1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залежності батьків, осіб, які їх замінюють, від алкоголю, наркотичних речовин, азартних ігор;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algn="just">
              <a:spcAft>
                <a:spcPts val="0"/>
              </a:spcAft>
            </a:pPr>
            <a:r>
              <a:rPr lang="uk-UA" b="1" spc="-40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наявності у батьків дитини, осіб, які їх замінюють, ознак  розладів психічного здоров’я, що впливають на їхню спроможність забезпечити належний догляд за дитиною;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algn="just">
              <a:spcAft>
                <a:spcPts val="0"/>
              </a:spcAft>
            </a:pPr>
            <a:r>
              <a:rPr lang="uk-UA" b="1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експлуатації дитини, втягнення її до жебракування, заохочення до вживання алкоголю, наркотичних речовин;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algn="just">
              <a:spcAft>
                <a:spcPts val="0"/>
              </a:spcAft>
            </a:pPr>
            <a:r>
              <a:rPr lang="uk-UA" b="1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проживання дитини в антисанітарних умовах, що може призвести до погіршення стану її здоров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uk-UA" b="1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я;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algn="just">
              <a:spcAft>
                <a:spcPts val="0"/>
              </a:spcAft>
            </a:pPr>
            <a:r>
              <a:rPr lang="uk-UA" b="1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частих випадків перебування в помешканні, де проживає дитина, сторонніх осіб з метою вживання алкоголю, наркотичних речовин;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algn="just">
              <a:spcAft>
                <a:spcPts val="0"/>
              </a:spcAft>
            </a:pPr>
            <a:r>
              <a:rPr lang="uk-UA" b="1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занедбаного зовнішнього вигляду дитини; 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algn="just">
              <a:spcAft>
                <a:spcPts val="0"/>
              </a:spcAft>
            </a:pPr>
            <a:r>
              <a:rPr lang="uk-UA" b="1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систематичного недотримання батьками, особами, які їх замінюють, санітарно-гігієнічних норм (брудні шкіра, волосся, одяг, білизна дитини); 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algn="just">
              <a:spcAft>
                <a:spcPts val="0"/>
              </a:spcAft>
            </a:pPr>
            <a:r>
              <a:rPr lang="uk-UA" b="1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недостатнього харчування </a:t>
            </a:r>
            <a:r>
              <a:rPr lang="uk-UA" b="1" dirty="0" smtClean="0">
                <a:latin typeface="Times New Roman CYR" panose="02020603050405020304" pitchFamily="18" charset="0"/>
                <a:ea typeface="Times New Roman" panose="02020603050405020304" pitchFamily="18" charset="0"/>
              </a:rPr>
              <a:t>дитини</a:t>
            </a:r>
            <a:r>
              <a:rPr lang="uk-UA" b="1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64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213</TotalTime>
  <Words>1295</Words>
  <Application>Microsoft Office PowerPoint</Application>
  <PresentationFormat>Широкоэкранный</PresentationFormat>
  <Paragraphs>120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Times New Roman</vt:lpstr>
      <vt:lpstr>Times New Roman CYR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дій щодо соціально-педагогічного супроводу дітей із сімей СЖО </vt:lpstr>
      <vt:lpstr>Презентация PowerPoint</vt:lpstr>
      <vt:lpstr>Презентация PowerPoint</vt:lpstr>
      <vt:lpstr>Презентация PowerPoint</vt:lpstr>
      <vt:lpstr>Звернення до служби у справах дітей у випадках:</vt:lpstr>
      <vt:lpstr>Звернення до Центру соціальних служб для сім'ї, дітей та молоді у разі:</vt:lpstr>
      <vt:lpstr>Повідомлення у кримінальну міліцію у справах дітей при виявленні:</vt:lpstr>
      <vt:lpstr>Дії адміністрації закладу у разі потрапляння дитини у складні життєві обставини чи при виявленні ознак, факторів, що можуть вказувати на ризики щодо їх виникнення</vt:lpstr>
      <vt:lpstr>ЖУРНАЛ  обліку повідомлень про виявлену дитину чи сім’ю з дитиною/дітьми,  яка має ознаки складних життєвих обставин   _______________________________________________________ (заклад освіти) ______________________________________________________   Розпочато _________ 20__ р. № ________   Закінчено _________ 20__ р. № ________  </vt:lpstr>
      <vt:lpstr>Презентация PowerPoint</vt:lpstr>
      <vt:lpstr>Тимчасова команда індивідуальної підтримки дитини </vt:lpstr>
      <vt:lpstr>Документація щодо соціально-педагогічного супроводу дітей із сімей, що опинилися у складних життєвих обставинах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Соціально-педагогічний супровід дітей  із сімей, які опинилися в складних життєвих обставинах,  в дошкільних навчальних закладах                      Запорощенко І.І.,                                                      методист з питань дошкільної освіти                                              районного методичного кабінету                                 відділу освіти виконкому                                                Інгулецької районної у місті ради</dc:title>
  <dc:creator>Ирина Запорощенко</dc:creator>
  <cp:lastModifiedBy>Ирина Запорощенко</cp:lastModifiedBy>
  <cp:revision>22</cp:revision>
  <dcterms:created xsi:type="dcterms:W3CDTF">2013-04-17T17:43:09Z</dcterms:created>
  <dcterms:modified xsi:type="dcterms:W3CDTF">2013-04-17T21:16:11Z</dcterms:modified>
</cp:coreProperties>
</file>